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25" d="100"/>
          <a:sy n="125" d="100"/>
        </p:scale>
        <p:origin x="-1710" y="-72"/>
      </p:cViewPr>
      <p:guideLst>
        <p:guide orient="horz" pos="2159"/>
        <p:guide pos="3102"/>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or_x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5025008" y="404664"/>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443336"/>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642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160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u="none" baseline="0" dirty="0">
                          <a:solidFill>
                            <a:schemeClr val="tx2"/>
                          </a:solidFill>
                          <a:latin typeface="Times New Roman" panose="02020603050405020304" pitchFamily="18" charset="0"/>
                          <a:cs typeface="Times New Roman" panose="02020603050405020304" pitchFamily="18" charset="0"/>
                        </a:rPr>
                        <a:t>2026 жыл 09 </a:t>
                      </a:r>
                      <a:r>
                        <a:rPr lang="kk-KZ" altLang="zh-CN" sz="1200" b="1" i="1" u="none" kern="1200" baseline="0" dirty="0">
                          <a:solidFill>
                            <a:schemeClr val="tx2"/>
                          </a:solidFill>
                          <a:latin typeface="Times New Roman" pitchFamily="18" charset="0"/>
                          <a:ea typeface="+mn-ea"/>
                          <a:cs typeface="Times New Roman" pitchFamily="18" charset="0"/>
                        </a:rPr>
                        <a:t>маусым</a:t>
                      </a:r>
                      <a:endParaRPr lang="zh-CN" altLang="x-none" sz="1200" b="1" i="1" u="none" dirty="0">
                        <a:solidFill>
                          <a:schemeClr val="tx2"/>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09 </a:t>
            </a:r>
            <a:r>
              <a:rPr lang="ru-RU" altLang="ru-RU" sz="1200" b="1" dirty="0" err="1">
                <a:latin typeface="Times New Roman" panose="02020603050405020304" pitchFamily="18" charset="0"/>
                <a:cs typeface="Times New Roman" panose="02020603050405020304" pitchFamily="18" charset="0"/>
              </a:rPr>
              <a:t>маусым</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420088623"/>
              </p:ext>
            </p:extLst>
          </p:nvPr>
        </p:nvGraphicFramePr>
        <p:xfrm>
          <a:off x="5025008" y="4005064"/>
          <a:ext cx="4687082" cy="224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xmlns="" val="3583770891"/>
                    </a:ext>
                  </a:extLst>
                </a:gridCol>
                <a:gridCol w="1656080">
                  <a:extLst>
                    <a:ext uri="{9D8B030D-6E8A-4147-A177-3AD203B41FA5}">
                      <a16:colId xmlns:a16="http://schemas.microsoft.com/office/drawing/2014/main" xmlns="" val="1276116030"/>
                    </a:ext>
                  </a:extLst>
                </a:gridCol>
                <a:gridCol w="1415623">
                  <a:extLst>
                    <a:ext uri="{9D8B030D-6E8A-4147-A177-3AD203B41FA5}">
                      <a16:colId xmlns:a16="http://schemas.microsoft.com/office/drawing/2014/main" xmlns=""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336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5025008" y="260648"/>
            <a:ext cx="4752528" cy="1785104"/>
          </a:xfrm>
          <a:prstGeom prst="rect">
            <a:avLst/>
          </a:prstGeom>
          <a:ln w="12700">
            <a:solidFill>
              <a:schemeClr val="accent1"/>
            </a:solidFill>
          </a:ln>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p>
          <a:p>
            <a:pPr lvl="0" algn="ctr"/>
            <a:r>
              <a:rPr lang="ru-RU" altLang="ru-RU" sz="1100" b="1" dirty="0">
                <a:solidFill>
                  <a:srgbClr val="000000"/>
                </a:solidFill>
                <a:latin typeface="Times New Roman" pitchFamily="18" charset="0"/>
                <a:cs typeface="Times New Roman" pitchFamily="18" charset="0"/>
              </a:rPr>
              <a:t> 10</a:t>
            </a:r>
            <a:r>
              <a:rPr lang="kk-KZ" altLang="ru-RU" sz="1100" b="1" dirty="0">
                <a:solidFill>
                  <a:srgbClr val="000000"/>
                </a:solidFill>
                <a:latin typeface="Times New Roman" pitchFamily="18" charset="0"/>
                <a:cs typeface="Times New Roman" pitchFamily="18" charset="0"/>
              </a:rPr>
              <a:t> </a:t>
            </a:r>
            <a:r>
              <a:rPr lang="kk-KZ" sz="1100" b="1" dirty="0">
                <a:latin typeface="Times New Roman" pitchFamily="18" charset="0"/>
                <a:cs typeface="Times New Roman" pitchFamily="18" charset="0"/>
              </a:rPr>
              <a:t>маусымға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indent="177800" algn="ctr" fontAlgn="auto">
              <a:spcBef>
                <a:spcPts val="0"/>
              </a:spcBef>
              <a:spcAft>
                <a:spcPts val="0"/>
              </a:spcAft>
              <a:defRPr/>
            </a:pPr>
            <a:r>
              <a:rPr lang="kk-KZ" altLang="ru-RU" sz="1100" b="1" dirty="0">
                <a:solidFill>
                  <a:srgbClr val="000000"/>
                </a:solidFill>
                <a:latin typeface="Times New Roman" pitchFamily="18" charset="0"/>
                <a:cs typeface="Times New Roman" pitchFamily="18" charset="0"/>
                <a:sym typeface="Calibri"/>
              </a:rPr>
              <a:t>09 маусым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20-дан 10 </a:t>
            </a:r>
            <a:r>
              <a:rPr lang="kk-KZ" sz="1100" b="1" dirty="0">
                <a:latin typeface="Times New Roman" pitchFamily="18" charset="0"/>
                <a:cs typeface="Times New Roman" pitchFamily="18" charset="0"/>
              </a:rPr>
              <a:t>маусым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20-</a:t>
            </a:r>
            <a:r>
              <a:rPr lang="kk-KZ" sz="1100" b="1" kern="0" dirty="0">
                <a:solidFill>
                  <a:srgbClr val="000000"/>
                </a:solidFill>
                <a:latin typeface="Times New Roman" pitchFamily="18" charset="0"/>
                <a:ea typeface="Calibri"/>
                <a:cs typeface="Times New Roman" pitchFamily="18" charset="0"/>
                <a:sym typeface="Calibri"/>
              </a:rPr>
              <a:t>ға</a:t>
            </a:r>
            <a:r>
              <a:rPr lang="ru-RU" sz="1100" b="1" kern="0" dirty="0">
                <a:solidFill>
                  <a:srgbClr val="000000"/>
                </a:solidFill>
                <a:latin typeface="Times New Roman" pitchFamily="18" charset="0"/>
                <a:ea typeface="Calibri"/>
                <a:cs typeface="Times New Roman" pitchFamily="18" charset="0"/>
                <a:sym typeface="Calibri"/>
              </a:rPr>
              <a:t> </a:t>
            </a:r>
            <a:r>
              <a:rPr lang="ru-RU" sz="1100" b="1" kern="0" dirty="0" err="1">
                <a:solidFill>
                  <a:srgbClr val="000000"/>
                </a:solidFill>
                <a:latin typeface="Times New Roman" pitchFamily="18" charset="0"/>
                <a:ea typeface="Calibri"/>
                <a:cs typeface="Times New Roman" pitchFamily="18" charset="0"/>
                <a:sym typeface="Calibri"/>
              </a:rPr>
              <a:t>дейін</a:t>
            </a:r>
            <a:endParaRPr lang="ru-RU" sz="1100" b="1" kern="0" dirty="0">
              <a:solidFill>
                <a:srgbClr val="000000"/>
              </a:solidFill>
              <a:latin typeface="Times New Roman" pitchFamily="18" charset="0"/>
              <a:ea typeface="Calibri"/>
              <a:cs typeface="Times New Roman" pitchFamily="18" charset="0"/>
              <a:sym typeface="Calibri"/>
            </a:endParaRPr>
          </a:p>
          <a:p>
            <a:pPr indent="182563" algn="just">
              <a:tabLst>
                <a:tab pos="266700" algn="l"/>
                <a:tab pos="358775" algn="l"/>
              </a:tabLst>
            </a:pPr>
            <a:r>
              <a:rPr lang="kk-KZ" sz="1100" dirty="0">
                <a:latin typeface="Times New Roman" pitchFamily="18" charset="0"/>
                <a:cs typeface="Times New Roman" pitchFamily="18" charset="0"/>
              </a:rPr>
              <a:t>Бұлтты, жаңбыр, найзағай, дауыл, бұршақ. Оңтүстіктен, оңтүстік-шығыстан жел соғады, түнде күші 9-14, екпіні 15-20 м/с, күндіз күші 15-20, екпіні 25 м/с. Ауа температурасы түнде 15-17, күндіз 23-25 градус жылы.</a:t>
            </a:r>
            <a:endParaRPr lang="ru-RU" sz="1100" dirty="0">
              <a:latin typeface="Times New Roman" pitchFamily="18" charset="0"/>
              <a:cs typeface="Times New Roman" pitchFamily="18" charset="0"/>
            </a:endParaRPr>
          </a:p>
          <a:p>
            <a:pPr indent="182563" algn="ctr"/>
            <a:r>
              <a:rPr lang="ru-RU" altLang="ru-RU" sz="1100" b="1" dirty="0" err="1">
                <a:solidFill>
                  <a:srgbClr val="000000"/>
                </a:solidFill>
                <a:latin typeface="Times New Roman" pitchFamily="18" charset="0"/>
                <a:cs typeface="Times New Roman" pitchFamily="18" charset="0"/>
              </a:rPr>
              <a:t>Түнде </a:t>
            </a:r>
            <a:r>
              <a:rPr lang="ru-RU" altLang="ru-RU" sz="1100" b="1" dirty="0">
                <a:solidFill>
                  <a:srgbClr val="000000"/>
                </a:solidFill>
                <a:latin typeface="Times New Roman" pitchFamily="18" charset="0"/>
                <a:cs typeface="Times New Roman" pitchFamily="18" charset="0"/>
              </a:rPr>
              <a:t>1</a:t>
            </a:r>
            <a:r>
              <a:rPr lang="kk-KZ" sz="1100" b="1" dirty="0">
                <a:solidFill>
                  <a:srgbClr val="000000"/>
                </a:solidFill>
                <a:latin typeface="Times New Roman" pitchFamily="18" charset="0"/>
                <a:cs typeface="Times New Roman" pitchFamily="18" charset="0"/>
              </a:rPr>
              <a:t>1 маусым</a:t>
            </a:r>
            <a:r>
              <a:rPr lang="kk-KZ" sz="1100" b="1" dirty="0">
                <a:latin typeface="Times New Roman" pitchFamily="18" charset="0"/>
                <a:cs typeface="Times New Roman" pitchFamily="18" charset="0"/>
              </a:rPr>
              <a:t>ға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sz="1100" b="1" dirty="0">
                <a:solidFill>
                  <a:srgbClr val="000000"/>
                </a:solidFill>
                <a:latin typeface="Times New Roman" pitchFamily="18" charset="0"/>
                <a:cs typeface="Times New Roman" pitchFamily="18" charset="0"/>
              </a:rPr>
              <a:t>10</a:t>
            </a:r>
            <a:r>
              <a:rPr lang="kk-KZ" sz="1100" b="1" dirty="0">
                <a:latin typeface="Times New Roman" pitchFamily="18" charset="0"/>
                <a:cs typeface="Times New Roman" pitchFamily="18" charset="0"/>
              </a:rPr>
              <a:t> маусым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20-дан 1</a:t>
            </a:r>
            <a:r>
              <a:rPr lang="kk-KZ" sz="1100" b="1" dirty="0">
                <a:solidFill>
                  <a:srgbClr val="000000"/>
                </a:solidFill>
                <a:latin typeface="Times New Roman" pitchFamily="18" charset="0"/>
                <a:cs typeface="Times New Roman" pitchFamily="18" charset="0"/>
              </a:rPr>
              <a:t>1 маусым</a:t>
            </a:r>
            <a:r>
              <a:rPr lang="kk-KZ" sz="1100" b="1" dirty="0">
                <a:latin typeface="Times New Roman" pitchFamily="18" charset="0"/>
                <a:cs typeface="Times New Roman" pitchFamily="18" charset="0"/>
              </a:rPr>
              <a:t>ға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08-ге </a:t>
            </a:r>
            <a:r>
              <a:rPr lang="ru-RU" sz="1100" b="1" kern="0" dirty="0" err="1">
                <a:solidFill>
                  <a:srgbClr val="000000"/>
                </a:solidFill>
                <a:latin typeface="Times New Roman" pitchFamily="18" charset="0"/>
                <a:ea typeface="Calibri"/>
                <a:cs typeface="Times New Roman" pitchFamily="18" charset="0"/>
                <a:sym typeface="Calibri"/>
              </a:rPr>
              <a:t>дейін</a:t>
            </a:r>
            <a:r>
              <a:rPr lang="ru-RU" sz="1100" b="1" kern="0" dirty="0">
                <a:solidFill>
                  <a:srgbClr val="000000"/>
                </a:solidFill>
                <a:latin typeface="Times New Roman" pitchFamily="18" charset="0"/>
                <a:ea typeface="Calibri"/>
                <a:cs typeface="Times New Roman" pitchFamily="18" charset="0"/>
                <a:sym typeface="Calibri"/>
              </a:rPr>
              <a:t> </a:t>
            </a:r>
          </a:p>
          <a:p>
            <a:pPr indent="182563" algn="just"/>
            <a:r>
              <a:rPr lang="kk-KZ" sz="1100" dirty="0">
                <a:latin typeface="Times New Roman" pitchFamily="18" charset="0"/>
                <a:cs typeface="Times New Roman" pitchFamily="18" charset="0"/>
              </a:rPr>
              <a:t>Бұлтты, жаңбыр, найзағай, бұршақ, дауыл. Оңтүстік-батыстан жел соғады, күші 9-14, екпіні 15-20 м/с. Ауа </a:t>
            </a:r>
            <a:r>
              <a:rPr lang="kk-KZ" sz="1100">
                <a:latin typeface="Times New Roman" pitchFamily="18" charset="0"/>
                <a:cs typeface="Times New Roman" pitchFamily="18" charset="0"/>
              </a:rPr>
              <a:t>температурасы </a:t>
            </a:r>
            <a:r>
              <a:rPr lang="kk-KZ" sz="1100" smtClean="0">
                <a:latin typeface="Times New Roman" pitchFamily="18" charset="0"/>
                <a:cs typeface="Times New Roman" pitchFamily="18" charset="0"/>
              </a:rPr>
              <a:t>13-15 градус </a:t>
            </a:r>
            <a:r>
              <a:rPr lang="kk-KZ" sz="1100" dirty="0">
                <a:latin typeface="Times New Roman" pitchFamily="18" charset="0"/>
                <a:cs typeface="Times New Roman" pitchFamily="18" charset="0"/>
              </a:rPr>
              <a:t>жылы.</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752528"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276872"/>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2026 </a:t>
            </a:r>
            <a:r>
              <a:rPr lang="ru-RU" sz="1100" dirty="0" err="1">
                <a:solidFill>
                  <a:schemeClr val="tx1"/>
                </a:solidFill>
                <a:latin typeface="Times New Roman" pitchFamily="18" charset="0"/>
                <a:cs typeface="Times New Roman" pitchFamily="18" charset="0"/>
              </a:rPr>
              <a:t>жылдың </a:t>
            </a:r>
            <a:r>
              <a:rPr lang="ru-RU" sz="1100" dirty="0">
                <a:solidFill>
                  <a:schemeClr val="tx1"/>
                </a:solidFill>
                <a:latin typeface="Times New Roman" pitchFamily="18" charset="0"/>
                <a:cs typeface="Times New Roman" pitchFamily="18" charset="0"/>
              </a:rPr>
              <a:t>10</a:t>
            </a:r>
            <a:r>
              <a:rPr lang="kk-KZ" sz="1100" dirty="0">
                <a:solidFill>
                  <a:schemeClr val="tx1"/>
                </a:solidFill>
                <a:latin typeface="Times New Roman" pitchFamily="18" charset="0"/>
                <a:cs typeface="Times New Roman" pitchFamily="18" charset="0"/>
              </a:rPr>
              <a:t> маусымға, 11 маусымға 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50-03-43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ru-RU" sz="800" b="0" i="0" u="sng" kern="1200" baseline="0">
                            <a:solidFill>
                              <a:schemeClr val="tx1"/>
                            </a:solidFill>
                            <a:latin typeface="Times New Roman" pitchFamily="18" charset="0"/>
                            <a:ea typeface="+mn-ea"/>
                            <a:cs typeface="Times New Roman" pitchFamily="18" charset="0"/>
                            <a:hlinkClick r:id="rId2"/>
                          </a:rPr>
                          <a:t>labor_xim@mail.ru</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 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50-03-25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omp_sko@meteo.kz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4432" y="4378307"/>
              <a:ext cx="2304256"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Петропавл</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қ., </a:t>
              </a:r>
              <a:r>
                <a:rPr lang="ru-RU" altLang="ru-RU" sz="1000" i="1">
                  <a:latin typeface="Times New Roman" panose="02020603050405020304" pitchFamily="18" charset="0"/>
                  <a:cs typeface="Times New Roman" panose="02020603050405020304" pitchFamily="18" charset="0"/>
                </a:rPr>
                <a:t>Парковая к-сі</a:t>
              </a:r>
              <a:r>
                <a:rPr lang="ru-RU" altLang="ru-RU" sz="1000" i="1" dirty="0">
                  <a:latin typeface="Times New Roman" panose="02020603050405020304" pitchFamily="18" charset="0"/>
                  <a:cs typeface="Times New Roman" panose="02020603050405020304" pitchFamily="18" charset="0"/>
                </a:rPr>
                <a:t>, 57 А</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a:solidFill>
                  <a:srgbClr val="000000"/>
                </a:solidFill>
                <a:latin typeface="Times New Roman" panose="02020603050405020304" pitchFamily="18" charset="0"/>
                <a:cs typeface="Times New Roman" panose="02020603050405020304" pitchFamily="18" charset="0"/>
              </a:rPr>
              <a:t>/О.Чумакова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a16="http://schemas.microsoft.com/office/drawing/2014/main" xmlns="" val="20000"/>
                    </a:ext>
                  </a:extLst>
                </a:gridCol>
                <a:gridCol w="3817595">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18531</TotalTime>
  <Words>575</Words>
  <Application>Microsoft Office PowerPoint</Application>
  <PresentationFormat>Лист A4 (210x297 мм)</PresentationFormat>
  <Paragraphs>96</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8123</cp:revision>
  <cp:lastPrinted>2021-07-01T03:56:27Z</cp:lastPrinted>
  <dcterms:created xsi:type="dcterms:W3CDTF">2018-03-27T06:03:00Z</dcterms:created>
  <dcterms:modified xsi:type="dcterms:W3CDTF">2026-06-09T07:42:53Z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